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3" r:id="rId2"/>
    <p:sldId id="274" r:id="rId3"/>
  </p:sldIdLst>
  <p:sldSz cx="12192000" cy="6858000"/>
  <p:notesSz cx="6858000" cy="9144000"/>
  <p:defaultTextStyle>
    <a:defPPr>
      <a:defRPr lang="en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6C058-79E0-034D-B4E2-62E0BBE40103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4F85F-21FC-CA4E-A7D8-806C94C1DBA6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100957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a5fb506916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a5fb506916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b1f791404d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b1f791404d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35E00-E34F-C5E3-D08E-31B9DCA41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FE1AE9-FA6F-2367-B2BF-B5AC9D3D9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1DA6F-0261-C0CA-906A-77FB7A365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71CFF-390B-3DB6-A673-FA1C9103F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834B4-8F45-6BD0-29A5-C2152E1AE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917768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AE87-9A7B-3FAF-84AE-005DF48E1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9C97E9-B067-EC91-94A7-B316CE18E2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3E275-E787-6291-19F9-43E2C5D75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F6C69-D2FF-027D-4E5A-169EF61A3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960A1-D1D1-1FD2-2E81-16AEA97D2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741010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E7DE54-D76B-97A3-316D-0DB7C61A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5A5DDE-5BB8-676C-6924-E3A36CA071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0B00B-350E-297E-9790-F1CB469D8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D9FE1-0830-CCF3-D53C-84F5DD81E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5C14C-C4D0-03AD-E5A6-121019DD4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58668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D879E-0CFC-2AA6-A95C-FA15E500F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1A7CA-0371-7363-7F4C-A1910F3D6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E206C-74CE-2075-E008-30DB55675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E996D-55DF-4C0C-6B8D-48315F42B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667AC-BA39-8B6F-498B-9C42FACF4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72954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2D7F9-5748-E982-EC79-A56448361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DA3FB6-F833-ACD2-76BF-EFB774980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9C011-8435-F56D-19DB-D2EB7288D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A548D-7DBC-1449-C71C-722BA4ADE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69CD4-AC06-663D-46E6-615515D87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04092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7DC1-B4F1-6D55-93D3-951CA8FB6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33B1F-0855-4213-18DD-489B0A922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3DA01B-A385-E747-5C5D-46AA9DE92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9FF5A-08C6-4A6C-2039-912605549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E084F-C2AB-1A1A-DD17-A6EE277E9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C52DE5-E6B0-745E-1F92-147DF6260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67169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64051-DB50-BC8F-A0E9-9DAE33C1D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F62B0-6A5D-E714-B88F-7BBEF4CAA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05F30-A547-BCC3-F76C-310C59768F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1FDDA9-A8A7-2BDF-D94B-2EE70F3A4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D90065-4EA4-0AA9-7AC5-4CF75A832C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A98210-7AD0-3152-9496-0217AF0BA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A2683E-CA64-E610-28A9-32C4AECD9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AAF1FF-3F8C-A228-72EF-63C0D6544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98953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4ACE5-710C-7568-D2D6-3EF623739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302CED-31C5-334A-49BA-D5A50B6E6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860071-0DE2-3A4C-43AA-EA83D5034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F2A3C-E07A-55FA-5DFC-10A87782B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534403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C49FC0-A3CD-6A2C-8BDD-5EC693D2F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76EE0A-47B4-D551-8CE5-17953F468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231FE7-176D-EA38-A132-F61D8BEE3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32174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E8297-8AD1-8C0F-1F13-D1DA9215F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1A4C6-A1ED-43FE-620F-9FB6CA7BD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DC4812-48B4-D8CE-0B69-E4501AE56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174115-7827-F225-3C5B-AB6E94647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4E2B5F-1C58-43DE-5C88-36A280545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5F206-5564-2949-D7D3-543016985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13828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42D96-C231-BCEE-B6D5-F30E5DABA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D8D508-6098-1BF7-B917-CCFF2C4A2B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36072-A04B-1A1E-BA0C-2C11D8CB1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8E992A-5516-F400-6C1A-8CFBF8C72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D2FA6C-C38C-8716-6E7D-402DCCFD2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CAD102-AFA1-84D5-66C9-7EC7E8014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802444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381879-514C-DAEC-7436-6AD7F9A12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X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2CA29-9092-B45B-B4F0-660C0B790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X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8826C-A2B8-FC9D-93E7-AE437A85AD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1E6CB-2E9F-2541-9CF7-D83B17BF4C64}" type="datetimeFigureOut">
              <a:rPr lang="en-MX" smtClean="0"/>
              <a:t>26/01/23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EB28-862E-BCC7-A209-9C4269C7FD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2EB7C-B3D7-FB6A-E6D3-535641B599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55FFC-A8B6-A04A-B403-8A7413ECD62C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46603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4"/>
          <p:cNvSpPr/>
          <p:nvPr/>
        </p:nvSpPr>
        <p:spPr>
          <a:xfrm>
            <a:off x="293500" y="1389200"/>
            <a:ext cx="1310800" cy="362000"/>
          </a:xfrm>
          <a:prstGeom prst="rect">
            <a:avLst/>
          </a:prstGeom>
          <a:solidFill>
            <a:srgbClr val="FFC80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91" name="Google Shape;291;p24"/>
          <p:cNvSpPr txBox="1">
            <a:spLocks noGrp="1"/>
          </p:cNvSpPr>
          <p:nvPr>
            <p:ph type="subTitle" idx="1"/>
          </p:nvPr>
        </p:nvSpPr>
        <p:spPr>
          <a:xfrm>
            <a:off x="213900" y="170533"/>
            <a:ext cx="4325600" cy="1056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</a:pPr>
            <a:r>
              <a:rPr lang="en-GB" sz="3333">
                <a:solidFill>
                  <a:srgbClr val="1D2DB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Audience </a:t>
            </a:r>
            <a:endParaRPr sz="3333">
              <a:solidFill>
                <a:srgbClr val="1D2DB0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algn="l">
              <a:spcBef>
                <a:spcPts val="0"/>
              </a:spcBef>
            </a:pPr>
            <a:r>
              <a:rPr lang="en-GB" sz="3333">
                <a:solidFill>
                  <a:srgbClr val="1D2DB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segment 1 </a:t>
            </a:r>
            <a:br>
              <a:rPr lang="en-GB" sz="3333">
                <a:solidFill>
                  <a:srgbClr val="1D2DB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</a:br>
            <a:r>
              <a:rPr lang="en-GB" sz="3333">
                <a:solidFill>
                  <a:srgbClr val="1D2DB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BASE</a:t>
            </a:r>
            <a:endParaRPr sz="3333">
              <a:solidFill>
                <a:srgbClr val="1D2DB0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92" name="Google Shape;292;p24"/>
          <p:cNvSpPr txBox="1"/>
          <p:nvPr/>
        </p:nvSpPr>
        <p:spPr>
          <a:xfrm>
            <a:off x="8173267" y="704500"/>
            <a:ext cx="3498000" cy="5852400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Location:</a:t>
            </a:r>
            <a:endParaRPr sz="2000">
              <a:solidFill>
                <a:srgbClr val="1D2DB0"/>
              </a:solidFill>
              <a:highlight>
                <a:srgbClr val="FFC80B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endParaRPr sz="2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Up to 3 cities, towns, regions to focus on:</a:t>
            </a:r>
            <a:endParaRPr sz="2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chemeClr val="lt1"/>
              </a:buClr>
              <a:buSzPts val="1200"/>
              <a:buFont typeface="Source Sans Pro"/>
              <a:buAutoNum type="arabicPeriod"/>
            </a:pPr>
            <a:r>
              <a:rPr lang="en-GB" sz="1400" b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400" i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400" i="1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chemeClr val="lt1"/>
              </a:buClr>
              <a:buSzPts val="1200"/>
              <a:buFont typeface="Source Sans Pro"/>
              <a:buAutoNum type="arabicPeriod"/>
            </a:pPr>
            <a:r>
              <a:rPr lang="en-GB" sz="1400" b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400" i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400" b="1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chemeClr val="lt1"/>
              </a:buClr>
              <a:buSzPts val="1200"/>
              <a:buFont typeface="Source Sans Pro"/>
              <a:buAutoNum type="arabicPeriod"/>
            </a:pPr>
            <a:r>
              <a:rPr lang="en-GB" sz="1400" b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400" i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400" i="1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Gender</a:t>
            </a:r>
            <a:r>
              <a:rPr lang="en-GB" sz="140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[insert suggestions]</a:t>
            </a:r>
            <a:endParaRPr sz="140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>
              <a:lnSpc>
                <a:spcPct val="115000"/>
              </a:lnSpc>
            </a:pPr>
            <a:endParaRPr sz="14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r>
              <a:rPr lang="en-GB" sz="200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Age</a:t>
            </a:r>
            <a:r>
              <a:rPr lang="en-GB" sz="140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[insert suggestions]</a:t>
            </a:r>
            <a:endParaRPr sz="140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93" name="Google Shape;293;p24"/>
          <p:cNvSpPr txBox="1"/>
          <p:nvPr/>
        </p:nvSpPr>
        <p:spPr>
          <a:xfrm>
            <a:off x="270767" y="1836000"/>
            <a:ext cx="3965200" cy="1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600">
                <a:latin typeface="Source Sans Pro"/>
                <a:ea typeface="Source Sans Pro"/>
                <a:cs typeface="Source Sans Pro"/>
                <a:sym typeface="Source Sans Pro"/>
              </a:rPr>
              <a:t>This segment are potential supporters who share your values. You want to mobilise and organise these people to spread your narrative for you.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4" name="Google Shape;294;p24"/>
          <p:cNvSpPr txBox="1"/>
          <p:nvPr/>
        </p:nvSpPr>
        <p:spPr>
          <a:xfrm>
            <a:off x="4411264" y="704400"/>
            <a:ext cx="3579200" cy="5852400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Interests:</a:t>
            </a:r>
            <a:endParaRPr sz="2000" dirty="0">
              <a:solidFill>
                <a:srgbClr val="1D2DB0"/>
              </a:solidFill>
              <a:highlight>
                <a:srgbClr val="FFC80B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br>
              <a:rPr lang="en-GB" sz="2000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2000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details will be used to target social media ads:</a:t>
            </a:r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Political values:</a:t>
            </a:r>
            <a:r>
              <a:rPr lang="en-GB" sz="1400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Issues/causes: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Influencers: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politicians, cultural figure, etc. 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hobbies and interests:</a:t>
            </a:r>
            <a:b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Brands they like: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Professions</a:t>
            </a:r>
            <a:r>
              <a:rPr lang="en-GB" sz="14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 dirty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400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>
              <a:lnSpc>
                <a:spcPct val="115000"/>
              </a:lnSpc>
            </a:pPr>
            <a:endParaRPr sz="14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115000"/>
              </a:lnSpc>
            </a:pP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5" name="Google Shape;295;p24"/>
          <p:cNvSpPr txBox="1"/>
          <p:nvPr/>
        </p:nvSpPr>
        <p:spPr>
          <a:xfrm>
            <a:off x="381167" y="3032800"/>
            <a:ext cx="3854800" cy="3524000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Media consumption:</a:t>
            </a:r>
            <a:endParaRPr sz="2000" dirty="0">
              <a:solidFill>
                <a:srgbClr val="1D2DB0"/>
              </a:solidFill>
              <a:highlight>
                <a:srgbClr val="FFC80B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endParaRPr sz="2000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marL="609585" indent="-423323">
              <a:buClr>
                <a:schemeClr val="lt1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Newspapers:</a:t>
            </a:r>
            <a:r>
              <a:rPr lang="en-GB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2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chemeClr val="lt1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Radio stations: </a:t>
            </a:r>
            <a:r>
              <a:rPr lang="en-GB" sz="12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chemeClr val="lt1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Social media platforms: </a:t>
            </a:r>
            <a:r>
              <a:rPr lang="en-GB" sz="12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chemeClr val="lt1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Influencers: </a:t>
            </a:r>
            <a:r>
              <a:rPr lang="en-GB" sz="12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2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115000"/>
              </a:lnSpc>
            </a:pP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6" name="Google Shape;296;p24"/>
          <p:cNvSpPr txBox="1"/>
          <p:nvPr/>
        </p:nvSpPr>
        <p:spPr>
          <a:xfrm rot="-5400000">
            <a:off x="11127600" y="5764831"/>
            <a:ext cx="1714400" cy="471948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GB" sz="1467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AUDIENCE</a:t>
            </a:r>
            <a:endParaRPr sz="1467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5"/>
          <p:cNvSpPr/>
          <p:nvPr/>
        </p:nvSpPr>
        <p:spPr>
          <a:xfrm>
            <a:off x="293500" y="1389200"/>
            <a:ext cx="3756800" cy="362000"/>
          </a:xfrm>
          <a:prstGeom prst="rect">
            <a:avLst/>
          </a:prstGeom>
          <a:solidFill>
            <a:srgbClr val="FFC80B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02" name="Google Shape;302;p25"/>
          <p:cNvSpPr txBox="1">
            <a:spLocks noGrp="1"/>
          </p:cNvSpPr>
          <p:nvPr>
            <p:ph type="subTitle" idx="1"/>
          </p:nvPr>
        </p:nvSpPr>
        <p:spPr>
          <a:xfrm>
            <a:off x="213900" y="170533"/>
            <a:ext cx="4325600" cy="1056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l">
              <a:spcBef>
                <a:spcPts val="0"/>
              </a:spcBef>
              <a:buClr>
                <a:schemeClr val="dk1"/>
              </a:buClr>
              <a:buSzPts val="1100"/>
            </a:pPr>
            <a:r>
              <a:rPr lang="en-GB" sz="3333">
                <a:solidFill>
                  <a:srgbClr val="1D2DB0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Audience segment 2 - FLEXIBLES</a:t>
            </a:r>
            <a:endParaRPr sz="3333">
              <a:solidFill>
                <a:srgbClr val="1D2DB0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algn="l">
              <a:spcBef>
                <a:spcPts val="0"/>
              </a:spcBef>
              <a:buClr>
                <a:schemeClr val="dk1"/>
              </a:buClr>
              <a:buSzPts val="1100"/>
            </a:pPr>
            <a:endParaRPr sz="3333">
              <a:solidFill>
                <a:srgbClr val="1D2DB0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algn="l">
              <a:spcBef>
                <a:spcPts val="0"/>
              </a:spcBef>
            </a:pPr>
            <a:endParaRPr sz="3333">
              <a:solidFill>
                <a:srgbClr val="1D2DB0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303" name="Google Shape;303;p25"/>
          <p:cNvSpPr txBox="1"/>
          <p:nvPr/>
        </p:nvSpPr>
        <p:spPr>
          <a:xfrm>
            <a:off x="270767" y="1836000"/>
            <a:ext cx="3965200" cy="1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600">
                <a:latin typeface="Source Sans Pro"/>
                <a:ea typeface="Source Sans Pro"/>
                <a:cs typeface="Source Sans Pro"/>
                <a:sym typeface="Source Sans Pro"/>
              </a:rPr>
              <a:t>This  segment aims to target audiences that respond to multiple values/sides. For example they might be an advocacy target.</a:t>
            </a:r>
            <a:endParaRPr sz="16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4" name="Google Shape;304;p25"/>
          <p:cNvSpPr txBox="1"/>
          <p:nvPr/>
        </p:nvSpPr>
        <p:spPr>
          <a:xfrm>
            <a:off x="8173267" y="704500"/>
            <a:ext cx="3453600" cy="5852400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Location:</a:t>
            </a:r>
            <a:endParaRPr sz="2000" dirty="0">
              <a:solidFill>
                <a:srgbClr val="1D2DB0"/>
              </a:solidFill>
              <a:highlight>
                <a:srgbClr val="FFC80B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Up to 3 cities, towns, regions to focus on:</a:t>
            </a:r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chemeClr val="lt1"/>
              </a:buClr>
              <a:buSzPts val="1200"/>
              <a:buFont typeface="Source Sans Pro"/>
              <a:buAutoNum type="arabicPeriod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chemeClr val="lt1"/>
              </a:buClr>
              <a:buSzPts val="1200"/>
              <a:buFont typeface="Source Sans Pro"/>
              <a:buAutoNum type="arabicPeriod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4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buClr>
                <a:schemeClr val="lt1"/>
              </a:buClr>
              <a:buSzPts val="1200"/>
              <a:buFont typeface="Source Sans Pro"/>
              <a:buAutoNum type="arabicPeriod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Gender</a:t>
            </a:r>
            <a:r>
              <a:rPr lang="en-GB" sz="14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 dirty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[insert suggestions]</a:t>
            </a:r>
            <a:endParaRPr sz="1400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>
              <a:lnSpc>
                <a:spcPct val="115000"/>
              </a:lnSpc>
            </a:pPr>
            <a:endParaRPr sz="14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r>
              <a:rPr lang="en-GB" sz="20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Age</a:t>
            </a:r>
            <a:r>
              <a:rPr lang="en-GB" sz="14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 dirty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[insert suggestions]</a:t>
            </a:r>
            <a:endParaRPr sz="1400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305" name="Google Shape;305;p25"/>
          <p:cNvSpPr txBox="1"/>
          <p:nvPr/>
        </p:nvSpPr>
        <p:spPr>
          <a:xfrm>
            <a:off x="4409917" y="704400"/>
            <a:ext cx="3579200" cy="5852400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Interests:</a:t>
            </a:r>
            <a:endParaRPr sz="2000" dirty="0">
              <a:solidFill>
                <a:srgbClr val="1D2DB0"/>
              </a:solidFill>
              <a:highlight>
                <a:srgbClr val="FFC80B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br>
              <a:rPr lang="en-GB" sz="2000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2000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These details will be used to target social media ads:</a:t>
            </a:r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Political values:</a:t>
            </a:r>
            <a:r>
              <a:rPr lang="en-GB" sz="1400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Issues/causes: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Influencers: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politicians, cultural figure, etc. 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hobbies and interests:</a:t>
            </a:r>
            <a:b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397923">
              <a:buClr>
                <a:schemeClr val="lt1"/>
              </a:buClr>
              <a:buSzPts val="1100"/>
              <a:buFont typeface="Source Sans Pro"/>
              <a:buChar char="●"/>
            </a:pPr>
            <a:r>
              <a:rPr lang="en-GB" sz="1400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Brands they like: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endParaRPr sz="20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en-GB" sz="20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Professions</a:t>
            </a:r>
            <a:r>
              <a:rPr lang="en-GB" sz="14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:</a:t>
            </a:r>
            <a:r>
              <a:rPr lang="en-GB" sz="1400" dirty="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 </a:t>
            </a:r>
            <a:r>
              <a:rPr lang="en-GB" sz="14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400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>
              <a:lnSpc>
                <a:spcPct val="115000"/>
              </a:lnSpc>
            </a:pPr>
            <a:endParaRPr sz="1400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115000"/>
              </a:lnSpc>
            </a:pP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6" name="Google Shape;306;p25"/>
          <p:cNvSpPr txBox="1"/>
          <p:nvPr/>
        </p:nvSpPr>
        <p:spPr>
          <a:xfrm>
            <a:off x="381167" y="3032800"/>
            <a:ext cx="3854800" cy="3524000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000" dirty="0">
                <a:solidFill>
                  <a:srgbClr val="1D2DB0"/>
                </a:solidFill>
                <a:highlight>
                  <a:srgbClr val="FFC80B"/>
                </a:highlight>
                <a:latin typeface="Montserrat ExtraBold"/>
                <a:ea typeface="Montserrat ExtraBold"/>
                <a:cs typeface="Montserrat ExtraBold"/>
                <a:sym typeface="Montserrat ExtraBold"/>
              </a:rPr>
              <a:t>Media consumption:</a:t>
            </a:r>
            <a:endParaRPr sz="2000" dirty="0">
              <a:solidFill>
                <a:srgbClr val="1D2DB0"/>
              </a:solidFill>
              <a:highlight>
                <a:srgbClr val="FFC80B"/>
              </a:highlight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endParaRPr sz="2000" dirty="0">
              <a:solidFill>
                <a:schemeClr val="lt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marL="609585" indent="-423323">
              <a:buClr>
                <a:schemeClr val="lt1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Newspapers:</a:t>
            </a:r>
            <a:r>
              <a:rPr lang="en-GB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GB" sz="12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chemeClr val="lt1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Radio stations: </a:t>
            </a:r>
            <a:r>
              <a:rPr lang="en-GB" sz="12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chemeClr val="lt1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Social media platforms: </a:t>
            </a:r>
            <a:r>
              <a:rPr lang="en-GB" sz="12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br>
              <a:rPr lang="en-GB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endParaRPr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Clr>
                <a:schemeClr val="lt1"/>
              </a:buClr>
              <a:buSzPts val="1400"/>
              <a:buFont typeface="Source Sans Pro"/>
              <a:buChar char="●"/>
            </a:pPr>
            <a:r>
              <a:rPr lang="en-GB" b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Influencers: </a:t>
            </a:r>
            <a:r>
              <a:rPr lang="en-GB" sz="1200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[write here]</a:t>
            </a:r>
            <a:endParaRPr sz="12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115000"/>
              </a:lnSpc>
            </a:pPr>
            <a:endParaRPr sz="1400" i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7" name="Google Shape;307;p25"/>
          <p:cNvSpPr txBox="1"/>
          <p:nvPr/>
        </p:nvSpPr>
        <p:spPr>
          <a:xfrm rot="-5400000">
            <a:off x="11127600" y="5764831"/>
            <a:ext cx="1714400" cy="471948"/>
          </a:xfrm>
          <a:prstGeom prst="rect">
            <a:avLst/>
          </a:prstGeom>
          <a:solidFill>
            <a:srgbClr val="1D2DB0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-GB" sz="1467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AUDIENCE</a:t>
            </a:r>
            <a:endParaRPr sz="1467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352</Words>
  <Application>Microsoft Macintosh PowerPoint</Application>
  <PresentationFormat>Widescreen</PresentationFormat>
  <Paragraphs>65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 ExtraBold</vt:lpstr>
      <vt:lpstr>Source Sans Pro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Roxanna de la Fuente Rodriguez</dc:creator>
  <cp:lastModifiedBy>Roxanna de la Fuente Rodriguez</cp:lastModifiedBy>
  <cp:revision>1</cp:revision>
  <dcterms:created xsi:type="dcterms:W3CDTF">2023-01-27T04:23:34Z</dcterms:created>
  <dcterms:modified xsi:type="dcterms:W3CDTF">2023-01-27T04:24:53Z</dcterms:modified>
</cp:coreProperties>
</file>