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2" r:id="rId2"/>
    <p:sldId id="263" r:id="rId3"/>
  </p:sldIdLst>
  <p:sldSz cx="12192000" cy="6858000"/>
  <p:notesSz cx="6858000" cy="9144000"/>
  <p:defaultTextStyle>
    <a:defPPr>
      <a:defRPr lang="en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howGuides="1">
      <p:cViewPr varScale="1"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84E52-1D3E-3240-A942-D7F09B39947C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C1F22-B65B-9D46-9C15-5EA049025C22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560914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a5fb506916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a5fb506916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c53aa638d2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c53aa638d2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AC831-B9E3-2222-B460-F3CFBE3669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5E3969-B1F5-6665-125D-A62656E277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C78E2-3180-ECA5-4657-372685BF8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AD12D-7E29-963D-24EC-80BB43B4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34018-8BA8-8C31-0552-F9C0E551D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617176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C3E0F-E38B-5B53-8DE2-E10EE99C5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A35337-E819-3BCD-17D1-1B1D736E09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3A17D-23EF-0622-4E17-2C30A2E8B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FD3D0-A7B3-C419-44BE-4210CE6F2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F2279-477D-EE26-85C5-1DF7EA652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779439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EAC21F-E945-3C0E-4080-8383FABE8E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BDF6BF-05FA-8916-8732-CDC08184B2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E1B59-D839-BC71-6D0C-A4853F610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76BBE-DC39-0B75-F651-62CFFBA2C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25DD2-84CD-1AB5-9BBC-11473C811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41504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A79A8-4965-E983-7E32-339C906C5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C03AC-E937-E009-7BE4-28FE1A12E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EF468-C3E7-B655-6280-2C44191F5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ABCA22-70E5-D5E8-CFD6-53F2EA23E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FCBDB-F971-A4A7-E2F1-FF07B651B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211657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DB9AF-064F-04B1-33B7-CCF306FFA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0E5976-65AB-3B5C-DD30-08CFCF7602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395B7-8C49-6900-A25F-4FA277529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D4D77-9C49-2DA9-0ABA-88A8DD9F2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032CA-939A-EDC7-2360-4E4B1FE1E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919181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9D806-D8FC-42F9-7BB9-E9B7923C8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5D621-9119-A8F8-797A-6645CB1937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311078-8750-7CA6-1DE7-F3C2B5B64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A097D-301B-7ED5-CB8B-A40709B39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58D453-D9F6-7D7F-2566-5825B229F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33A388-3709-FBCA-6CD2-3992A89F1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765838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E0047-BFA0-5AE6-5DA1-DDA2C5D74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C7206A-CEB2-9750-8871-6ABFAF0B36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B85129-4125-AFD1-2D15-1878A5A622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081A3A-8125-D856-AD0C-35840D0BB4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49984-2E0F-1DC6-EC15-03F168D94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64930D-6F3C-31DD-AB9B-C01AA570E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D0B15C-8AFB-569D-E7C9-6859768AD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18C3D0-D9C8-6678-40B4-627E73235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57613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C8F81-29A9-0CAB-8C5F-764B89BCA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A1FBD9-FBA4-792D-1F52-81079BB6A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235EE-715C-72F1-2101-91A05303F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11C53A-364C-C11E-8E16-5A2D3C838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834880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D4669C-84F5-1B0B-2C93-14BD76BD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4053F8-D83C-F2FE-1D4C-B6F9F138D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665F09-CE8D-B656-16AF-86AE323B4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573939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1053F-C276-293C-8383-1E96AFF44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F9F31-BA97-44A9-E96E-FA4A1AD5A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0F7B7C-436A-2619-E61E-EFDE0E6B42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A5242D-FE50-C224-7945-91C00F0FC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FC9101-608D-1F19-D7DC-11530107C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CB7E42-D1E5-D6BD-BE99-4F5F75164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405704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5B9A2-7E38-CF5E-6E6D-6B12C04C7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EDBBF0-06A0-72AE-B69F-37A0841DA1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06A811-791C-505F-3E9E-A3674C019D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6C8978-4584-0AC7-72C1-16827E18D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1D2007-A7ED-EEDC-D890-C8EF56E61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EA1385-BFE4-589F-BE77-7952DA90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41343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874EF2-E231-DD03-F82D-7152F6D0D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61F4F2-C29E-B93A-465F-E05F3D80E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25CAF7-6EB3-C455-16C7-5AFF207C47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26D16-48A1-0F4C-A3B2-E89FBCAFF861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3892F-CB46-6DDD-ADA6-B2EE1C6734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45C2B-7050-F829-662D-0A8947A73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B9CB8-65D4-6C4D-AE60-64412CDF8FF3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461666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2"/>
          <p:cNvSpPr txBox="1">
            <a:spLocks noGrp="1"/>
          </p:cNvSpPr>
          <p:nvPr>
            <p:ph type="subTitle" idx="1"/>
          </p:nvPr>
        </p:nvSpPr>
        <p:spPr>
          <a:xfrm>
            <a:off x="213900" y="170533"/>
            <a:ext cx="4325600" cy="1056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spcBef>
                <a:spcPts val="0"/>
              </a:spcBef>
            </a:pPr>
            <a:r>
              <a:rPr lang="en-GB" sz="3333">
                <a:solidFill>
                  <a:srgbClr val="00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Audience </a:t>
            </a:r>
            <a:endParaRPr sz="3333">
              <a:solidFill>
                <a:srgbClr val="000000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algn="l">
              <a:spcBef>
                <a:spcPts val="0"/>
              </a:spcBef>
            </a:pPr>
            <a:r>
              <a:rPr lang="en-GB" sz="3333">
                <a:solidFill>
                  <a:srgbClr val="00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segment 1 </a:t>
            </a:r>
            <a:br>
              <a:rPr lang="en-GB" sz="3333">
                <a:solidFill>
                  <a:srgbClr val="00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r>
              <a:rPr lang="en-GB" sz="3333">
                <a:solidFill>
                  <a:srgbClr val="000000"/>
                </a:solidFill>
                <a:highlight>
                  <a:srgbClr val="CCCCCC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BASE</a:t>
            </a:r>
            <a:endParaRPr sz="3333">
              <a:solidFill>
                <a:srgbClr val="000000"/>
              </a:solidFill>
              <a:highlight>
                <a:srgbClr val="CCCCCC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95" name="Google Shape;195;p12"/>
          <p:cNvSpPr txBox="1"/>
          <p:nvPr/>
        </p:nvSpPr>
        <p:spPr>
          <a:xfrm>
            <a:off x="8173267" y="704500"/>
            <a:ext cx="3498000" cy="5852400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Location:</a:t>
            </a:r>
            <a:endParaRPr sz="2000">
              <a:solidFill>
                <a:srgbClr val="434343"/>
              </a:solidFill>
              <a:highlight>
                <a:srgbClr val="D9D9D9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Up to 3 cities, towns, regions to focus on:</a:t>
            </a:r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rgbClr val="434343"/>
              </a:buClr>
              <a:buSzPts val="1200"/>
              <a:buFont typeface="Source Sans Pro"/>
              <a:buAutoNum type="arabicPeriod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400" b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rgbClr val="434343"/>
              </a:buClr>
              <a:buSzPts val="1200"/>
              <a:buFont typeface="Source Sans Pro"/>
              <a:buAutoNum type="arabicPeriod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400" b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rgbClr val="434343"/>
              </a:buClr>
              <a:buSzPts val="1200"/>
              <a:buFont typeface="Source Sans Pro"/>
              <a:buAutoNum type="arabicPeriod"/>
            </a:pPr>
            <a:endParaRPr sz="1400" b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Gender</a:t>
            </a:r>
            <a:r>
              <a:rPr lang="en-GB" sz="14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</a:t>
            </a:r>
            <a:r>
              <a:rPr lang="en-GB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</a:t>
            </a:r>
            <a:r>
              <a:rPr lang="en-GB" sz="14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[insert suggestions]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>
              <a:lnSpc>
                <a:spcPct val="115000"/>
              </a:lnSpc>
            </a:pPr>
            <a:endParaRPr sz="14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r>
              <a:rPr lang="en-GB" sz="20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Age</a:t>
            </a:r>
            <a:r>
              <a:rPr lang="en-GB" sz="14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</a:t>
            </a:r>
            <a:r>
              <a:rPr lang="en-GB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</a:t>
            </a:r>
            <a:r>
              <a:rPr lang="en-GB" sz="14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[insert suggestions]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96" name="Google Shape;196;p12"/>
          <p:cNvSpPr txBox="1"/>
          <p:nvPr/>
        </p:nvSpPr>
        <p:spPr>
          <a:xfrm>
            <a:off x="270767" y="1836000"/>
            <a:ext cx="3965200" cy="1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600">
                <a:latin typeface="Source Sans Pro"/>
                <a:ea typeface="Source Sans Pro"/>
                <a:cs typeface="Source Sans Pro"/>
                <a:sym typeface="Source Sans Pro"/>
              </a:rPr>
              <a:t>This segment are potential supporters who share your values. You want to mobilise and organise these people to spread your narrative for you.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7" name="Google Shape;197;p12"/>
          <p:cNvSpPr txBox="1"/>
          <p:nvPr/>
        </p:nvSpPr>
        <p:spPr>
          <a:xfrm>
            <a:off x="4411267" y="704400"/>
            <a:ext cx="3626000" cy="5852400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Interests:</a:t>
            </a:r>
            <a:endParaRPr sz="2000">
              <a:solidFill>
                <a:srgbClr val="434343"/>
              </a:solidFill>
              <a:highlight>
                <a:srgbClr val="D9D9D9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br>
              <a:rPr lang="en-GB" sz="20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20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These details will be used to target social media ads:</a:t>
            </a:r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rgbClr val="434343"/>
              </a:buClr>
              <a:buSzPts val="1100"/>
              <a:buFont typeface="Source Sans Pro"/>
              <a:buChar char="●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Political values:</a:t>
            </a: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rgbClr val="434343"/>
              </a:buClr>
              <a:buSzPts val="1100"/>
              <a:buFont typeface="Source Sans Pro"/>
              <a:buChar char="●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Issues/causes:</a:t>
            </a: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b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rgbClr val="434343"/>
              </a:buClr>
              <a:buSzPts val="1100"/>
              <a:buFont typeface="Source Sans Pro"/>
              <a:buChar char="●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Influencers: </a:t>
            </a:r>
            <a: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politicians, cultural figure, etc.</a:t>
            </a: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rgbClr val="434343"/>
              </a:buClr>
              <a:buSzPts val="1100"/>
              <a:buFont typeface="Source Sans Pro"/>
              <a:buChar char="●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General hobbies and interests:</a:t>
            </a:r>
            <a:b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b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rgbClr val="434343"/>
              </a:buClr>
              <a:buSzPts val="1100"/>
              <a:buFont typeface="Source Sans Pro"/>
              <a:buChar char="●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Brands they like:</a:t>
            </a: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Professions</a:t>
            </a:r>
            <a:r>
              <a:rPr lang="en-GB" sz="14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 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>
              <a:lnSpc>
                <a:spcPct val="115000"/>
              </a:lnSpc>
            </a:pPr>
            <a:endParaRPr sz="14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>
              <a:lnSpc>
                <a:spcPct val="115000"/>
              </a:lnSpc>
            </a:pPr>
            <a:endParaRPr sz="1400" i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8" name="Google Shape;198;p12"/>
          <p:cNvSpPr txBox="1"/>
          <p:nvPr/>
        </p:nvSpPr>
        <p:spPr>
          <a:xfrm>
            <a:off x="381167" y="3032800"/>
            <a:ext cx="3854800" cy="3524000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 dirty="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Media consumption:</a:t>
            </a:r>
            <a:endParaRPr sz="2000" dirty="0">
              <a:solidFill>
                <a:srgbClr val="434343"/>
              </a:solidFill>
              <a:highlight>
                <a:srgbClr val="D9D9D9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endParaRPr sz="2000" dirty="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marL="609585" indent="-423323">
              <a:buClr>
                <a:srgbClr val="434343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Newspapers:</a:t>
            </a:r>
            <a:br>
              <a:rPr lang="en-GB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dirty="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rgbClr val="434343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Radio stations:</a:t>
            </a:r>
            <a:br>
              <a:rPr lang="en-GB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b="1" dirty="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rgbClr val="434343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Social media platforms:</a:t>
            </a:r>
            <a:br>
              <a:rPr lang="en-GB" b="1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lang="en-GB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dirty="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rgbClr val="434343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Influencers: </a:t>
            </a:r>
            <a:endParaRPr sz="1200" b="1" dirty="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>
              <a:lnSpc>
                <a:spcPct val="115000"/>
              </a:lnSpc>
            </a:pPr>
            <a:endParaRPr sz="1400" i="1" dirty="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9" name="Google Shape;199;p12"/>
          <p:cNvSpPr txBox="1"/>
          <p:nvPr/>
        </p:nvSpPr>
        <p:spPr>
          <a:xfrm rot="-5400000">
            <a:off x="11127600" y="5764831"/>
            <a:ext cx="1714400" cy="47194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-GB" sz="1467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AUDIENCE</a:t>
            </a:r>
            <a:endParaRPr sz="1467">
              <a:solidFill>
                <a:schemeClr val="lt1"/>
              </a:solidFill>
            </a:endParaRPr>
          </a:p>
        </p:txBody>
      </p:sp>
      <p:cxnSp>
        <p:nvCxnSpPr>
          <p:cNvPr id="200" name="Google Shape;200;p12"/>
          <p:cNvCxnSpPr/>
          <p:nvPr/>
        </p:nvCxnSpPr>
        <p:spPr>
          <a:xfrm>
            <a:off x="1096637" y="4214623"/>
            <a:ext cx="2735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1" name="Google Shape;201;p12"/>
          <p:cNvCxnSpPr/>
          <p:nvPr/>
        </p:nvCxnSpPr>
        <p:spPr>
          <a:xfrm>
            <a:off x="1096637" y="4772793"/>
            <a:ext cx="2735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2" name="Google Shape;202;p12"/>
          <p:cNvCxnSpPr/>
          <p:nvPr/>
        </p:nvCxnSpPr>
        <p:spPr>
          <a:xfrm>
            <a:off x="1096637" y="5322993"/>
            <a:ext cx="2735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3" name="Google Shape;203;p12"/>
          <p:cNvCxnSpPr/>
          <p:nvPr/>
        </p:nvCxnSpPr>
        <p:spPr>
          <a:xfrm>
            <a:off x="2607867" y="3939533"/>
            <a:ext cx="1224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4" name="Google Shape;204;p12"/>
          <p:cNvCxnSpPr/>
          <p:nvPr/>
        </p:nvCxnSpPr>
        <p:spPr>
          <a:xfrm>
            <a:off x="2750900" y="4511700"/>
            <a:ext cx="1081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5" name="Google Shape;205;p12"/>
          <p:cNvCxnSpPr/>
          <p:nvPr/>
        </p:nvCxnSpPr>
        <p:spPr>
          <a:xfrm>
            <a:off x="1096637" y="5612056"/>
            <a:ext cx="2735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6" name="Google Shape;206;p12"/>
          <p:cNvCxnSpPr/>
          <p:nvPr/>
        </p:nvCxnSpPr>
        <p:spPr>
          <a:xfrm>
            <a:off x="2464800" y="5895167"/>
            <a:ext cx="1367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7" name="Google Shape;207;p12"/>
          <p:cNvCxnSpPr/>
          <p:nvPr/>
        </p:nvCxnSpPr>
        <p:spPr>
          <a:xfrm>
            <a:off x="1096637" y="6195233"/>
            <a:ext cx="2735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8" name="Google Shape;208;p12"/>
          <p:cNvCxnSpPr/>
          <p:nvPr/>
        </p:nvCxnSpPr>
        <p:spPr>
          <a:xfrm>
            <a:off x="5149700" y="265210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9" name="Google Shape;209;p12"/>
          <p:cNvCxnSpPr/>
          <p:nvPr/>
        </p:nvCxnSpPr>
        <p:spPr>
          <a:xfrm>
            <a:off x="5149700" y="3169293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0" name="Google Shape;210;p12"/>
          <p:cNvCxnSpPr/>
          <p:nvPr/>
        </p:nvCxnSpPr>
        <p:spPr>
          <a:xfrm>
            <a:off x="5149700" y="3862493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1" name="Google Shape;211;p12"/>
          <p:cNvCxnSpPr/>
          <p:nvPr/>
        </p:nvCxnSpPr>
        <p:spPr>
          <a:xfrm>
            <a:off x="5149700" y="4322077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2" name="Google Shape;212;p12"/>
          <p:cNvCxnSpPr/>
          <p:nvPr/>
        </p:nvCxnSpPr>
        <p:spPr>
          <a:xfrm>
            <a:off x="5149700" y="4586173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3" name="Google Shape;213;p12"/>
          <p:cNvCxnSpPr/>
          <p:nvPr/>
        </p:nvCxnSpPr>
        <p:spPr>
          <a:xfrm>
            <a:off x="5149700" y="5045744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4" name="Google Shape;214;p12"/>
          <p:cNvCxnSpPr/>
          <p:nvPr/>
        </p:nvCxnSpPr>
        <p:spPr>
          <a:xfrm>
            <a:off x="5149700" y="530984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5" name="Google Shape;215;p12"/>
          <p:cNvCxnSpPr/>
          <p:nvPr/>
        </p:nvCxnSpPr>
        <p:spPr>
          <a:xfrm>
            <a:off x="5149700" y="6146077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6" name="Google Shape;216;p12"/>
          <p:cNvCxnSpPr/>
          <p:nvPr/>
        </p:nvCxnSpPr>
        <p:spPr>
          <a:xfrm>
            <a:off x="5149700" y="6410173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7" name="Google Shape;217;p12"/>
          <p:cNvCxnSpPr/>
          <p:nvPr/>
        </p:nvCxnSpPr>
        <p:spPr>
          <a:xfrm>
            <a:off x="8659833" y="243440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8" name="Google Shape;218;p12"/>
          <p:cNvCxnSpPr/>
          <p:nvPr/>
        </p:nvCxnSpPr>
        <p:spPr>
          <a:xfrm>
            <a:off x="8659833" y="265880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9" name="Google Shape;219;p12"/>
          <p:cNvCxnSpPr/>
          <p:nvPr/>
        </p:nvCxnSpPr>
        <p:spPr>
          <a:xfrm>
            <a:off x="8659833" y="288320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0" name="Google Shape;220;p12"/>
          <p:cNvCxnSpPr/>
          <p:nvPr/>
        </p:nvCxnSpPr>
        <p:spPr>
          <a:xfrm>
            <a:off x="8659833" y="3696621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1" name="Google Shape;221;p12"/>
          <p:cNvCxnSpPr/>
          <p:nvPr/>
        </p:nvCxnSpPr>
        <p:spPr>
          <a:xfrm>
            <a:off x="8659833" y="3921021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" name="Google Shape;222;p12"/>
          <p:cNvCxnSpPr/>
          <p:nvPr/>
        </p:nvCxnSpPr>
        <p:spPr>
          <a:xfrm>
            <a:off x="8659833" y="455098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3" name="Google Shape;223;p12"/>
          <p:cNvCxnSpPr/>
          <p:nvPr/>
        </p:nvCxnSpPr>
        <p:spPr>
          <a:xfrm>
            <a:off x="8659833" y="477538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3"/>
          <p:cNvSpPr txBox="1">
            <a:spLocks noGrp="1"/>
          </p:cNvSpPr>
          <p:nvPr>
            <p:ph type="subTitle" idx="1"/>
          </p:nvPr>
        </p:nvSpPr>
        <p:spPr>
          <a:xfrm>
            <a:off x="213900" y="170533"/>
            <a:ext cx="4325600" cy="1056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spcBef>
                <a:spcPts val="0"/>
              </a:spcBef>
            </a:pPr>
            <a:r>
              <a:rPr lang="en-GB" sz="3333">
                <a:solidFill>
                  <a:srgbClr val="00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Audience </a:t>
            </a:r>
            <a:endParaRPr sz="3333">
              <a:solidFill>
                <a:srgbClr val="000000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algn="l">
              <a:spcBef>
                <a:spcPts val="0"/>
              </a:spcBef>
            </a:pPr>
            <a:r>
              <a:rPr lang="en-GB" sz="3333">
                <a:solidFill>
                  <a:srgbClr val="00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segment 2 </a:t>
            </a:r>
            <a:br>
              <a:rPr lang="en-GB" sz="3333">
                <a:solidFill>
                  <a:srgbClr val="00000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r>
              <a:rPr lang="en-GB" sz="3333">
                <a:solidFill>
                  <a:srgbClr val="000000"/>
                </a:solidFill>
                <a:highlight>
                  <a:srgbClr val="CCCCCC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PERSUADABLES</a:t>
            </a:r>
            <a:endParaRPr sz="3333">
              <a:solidFill>
                <a:srgbClr val="000000"/>
              </a:solidFill>
              <a:highlight>
                <a:srgbClr val="CCCCCC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29" name="Google Shape;229;p13"/>
          <p:cNvSpPr txBox="1"/>
          <p:nvPr/>
        </p:nvSpPr>
        <p:spPr>
          <a:xfrm>
            <a:off x="8173267" y="704500"/>
            <a:ext cx="3498000" cy="5852400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Location:</a:t>
            </a:r>
            <a:endParaRPr sz="2000">
              <a:solidFill>
                <a:srgbClr val="434343"/>
              </a:solidFill>
              <a:highlight>
                <a:srgbClr val="D9D9D9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Up to 3 cities, towns, regions to focus on:</a:t>
            </a:r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rgbClr val="434343"/>
              </a:buClr>
              <a:buSzPts val="1200"/>
              <a:buFont typeface="Source Sans Pro"/>
              <a:buAutoNum type="arabicPeriod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400" b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rgbClr val="434343"/>
              </a:buClr>
              <a:buSzPts val="1200"/>
              <a:buFont typeface="Source Sans Pro"/>
              <a:buAutoNum type="arabicPeriod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400" b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rgbClr val="434343"/>
              </a:buClr>
              <a:buSzPts val="1200"/>
              <a:buFont typeface="Source Sans Pro"/>
              <a:buAutoNum type="arabicPeriod"/>
            </a:pPr>
            <a:endParaRPr sz="1400" b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Gender</a:t>
            </a:r>
            <a:r>
              <a:rPr lang="en-GB" sz="14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</a:t>
            </a:r>
            <a:r>
              <a:rPr lang="en-GB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</a:t>
            </a:r>
            <a:r>
              <a:rPr lang="en-GB" sz="14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[insert suggestions]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>
              <a:lnSpc>
                <a:spcPct val="115000"/>
              </a:lnSpc>
            </a:pPr>
            <a:endParaRPr sz="14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r>
              <a:rPr lang="en-GB" sz="20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Age</a:t>
            </a:r>
            <a:r>
              <a:rPr lang="en-GB" sz="14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</a:t>
            </a:r>
            <a:r>
              <a:rPr lang="en-GB" sz="1400">
                <a:solidFill>
                  <a:srgbClr val="434343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</a:t>
            </a:r>
            <a:r>
              <a:rPr lang="en-GB" sz="14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[insert suggestions]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30" name="Google Shape;230;p13"/>
          <p:cNvSpPr txBox="1"/>
          <p:nvPr/>
        </p:nvSpPr>
        <p:spPr>
          <a:xfrm>
            <a:off x="270767" y="1836000"/>
            <a:ext cx="3965200" cy="1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This  segment aims to target a more open part of the persuadable middle. For example they might be an advocacy target.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1" name="Google Shape;231;p13"/>
          <p:cNvSpPr txBox="1"/>
          <p:nvPr/>
        </p:nvSpPr>
        <p:spPr>
          <a:xfrm>
            <a:off x="4411267" y="704400"/>
            <a:ext cx="3626000" cy="5852400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Interests:</a:t>
            </a:r>
            <a:endParaRPr sz="2000">
              <a:solidFill>
                <a:srgbClr val="434343"/>
              </a:solidFill>
              <a:highlight>
                <a:srgbClr val="D9D9D9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br>
              <a:rPr lang="en-GB" sz="20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200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These details will be used to target social media ads:</a:t>
            </a:r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rgbClr val="434343"/>
              </a:buClr>
              <a:buSzPts val="1100"/>
              <a:buFont typeface="Source Sans Pro"/>
              <a:buChar char="●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Political values:</a:t>
            </a: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rgbClr val="434343"/>
              </a:buClr>
              <a:buSzPts val="1100"/>
              <a:buFont typeface="Source Sans Pro"/>
              <a:buChar char="●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Issues/causes:</a:t>
            </a: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b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rgbClr val="434343"/>
              </a:buClr>
              <a:buSzPts val="1100"/>
              <a:buFont typeface="Source Sans Pro"/>
              <a:buChar char="●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Influencers: </a:t>
            </a:r>
            <a: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politicians, cultural figure, etc.</a:t>
            </a: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rgbClr val="434343"/>
              </a:buClr>
              <a:buSzPts val="1100"/>
              <a:buFont typeface="Source Sans Pro"/>
              <a:buChar char="●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General hobbies and interests:</a:t>
            </a:r>
            <a:b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b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rgbClr val="434343"/>
              </a:buClr>
              <a:buSzPts val="1100"/>
              <a:buFont typeface="Source Sans Pro"/>
              <a:buChar char="●"/>
            </a:pPr>
            <a:r>
              <a:rPr lang="en-GB" sz="1400" b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Brands they like:</a:t>
            </a: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lang="en-GB" sz="1400" i="1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Professions</a:t>
            </a:r>
            <a:r>
              <a:rPr lang="en-GB" sz="140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 </a:t>
            </a:r>
            <a:endParaRPr sz="140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>
              <a:lnSpc>
                <a:spcPct val="115000"/>
              </a:lnSpc>
            </a:pPr>
            <a:endParaRPr sz="140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>
              <a:lnSpc>
                <a:spcPct val="115000"/>
              </a:lnSpc>
            </a:pPr>
            <a:endParaRPr sz="1400" i="1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2" name="Google Shape;232;p13"/>
          <p:cNvSpPr txBox="1"/>
          <p:nvPr/>
        </p:nvSpPr>
        <p:spPr>
          <a:xfrm>
            <a:off x="381167" y="3032800"/>
            <a:ext cx="3854800" cy="3524000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 dirty="0">
                <a:solidFill>
                  <a:srgbClr val="434343"/>
                </a:solidFill>
                <a:highlight>
                  <a:srgbClr val="D9D9D9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Media consumption:</a:t>
            </a:r>
            <a:endParaRPr sz="2000" dirty="0">
              <a:solidFill>
                <a:srgbClr val="434343"/>
              </a:solidFill>
              <a:highlight>
                <a:srgbClr val="D9D9D9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endParaRPr sz="2000" dirty="0">
              <a:solidFill>
                <a:srgbClr val="434343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marL="609585" indent="-423323">
              <a:buClr>
                <a:srgbClr val="434343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Newspapers:</a:t>
            </a:r>
            <a:br>
              <a:rPr lang="en-GB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dirty="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rgbClr val="434343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Radio stations:</a:t>
            </a:r>
            <a:br>
              <a:rPr lang="en-GB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b="1" dirty="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rgbClr val="434343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Social media platforms:</a:t>
            </a:r>
            <a:br>
              <a:rPr lang="en-GB" b="1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lang="en-GB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dirty="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rgbClr val="434343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rgbClr val="43434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Influencers: </a:t>
            </a:r>
            <a:endParaRPr sz="1200" b="1" dirty="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>
              <a:lnSpc>
                <a:spcPct val="115000"/>
              </a:lnSpc>
            </a:pPr>
            <a:endParaRPr sz="1400" i="1" dirty="0">
              <a:solidFill>
                <a:srgbClr val="43434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3" name="Google Shape;233;p13"/>
          <p:cNvSpPr txBox="1"/>
          <p:nvPr/>
        </p:nvSpPr>
        <p:spPr>
          <a:xfrm rot="-5400000">
            <a:off x="11127600" y="5764831"/>
            <a:ext cx="1714400" cy="47194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-GB" sz="1467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AUDIENCE</a:t>
            </a:r>
            <a:endParaRPr sz="1467">
              <a:solidFill>
                <a:schemeClr val="lt1"/>
              </a:solidFill>
            </a:endParaRPr>
          </a:p>
        </p:txBody>
      </p:sp>
      <p:cxnSp>
        <p:nvCxnSpPr>
          <p:cNvPr id="234" name="Google Shape;234;p13"/>
          <p:cNvCxnSpPr/>
          <p:nvPr/>
        </p:nvCxnSpPr>
        <p:spPr>
          <a:xfrm>
            <a:off x="1096637" y="4214623"/>
            <a:ext cx="2735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5" name="Google Shape;235;p13"/>
          <p:cNvCxnSpPr/>
          <p:nvPr/>
        </p:nvCxnSpPr>
        <p:spPr>
          <a:xfrm>
            <a:off x="1096637" y="4772793"/>
            <a:ext cx="2735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6" name="Google Shape;236;p13"/>
          <p:cNvCxnSpPr/>
          <p:nvPr/>
        </p:nvCxnSpPr>
        <p:spPr>
          <a:xfrm>
            <a:off x="1096637" y="5322993"/>
            <a:ext cx="2735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7" name="Google Shape;237;p13"/>
          <p:cNvCxnSpPr/>
          <p:nvPr/>
        </p:nvCxnSpPr>
        <p:spPr>
          <a:xfrm>
            <a:off x="2607867" y="3939533"/>
            <a:ext cx="1224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8" name="Google Shape;238;p13"/>
          <p:cNvCxnSpPr/>
          <p:nvPr/>
        </p:nvCxnSpPr>
        <p:spPr>
          <a:xfrm>
            <a:off x="2750900" y="4511700"/>
            <a:ext cx="1081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9" name="Google Shape;239;p13"/>
          <p:cNvCxnSpPr/>
          <p:nvPr/>
        </p:nvCxnSpPr>
        <p:spPr>
          <a:xfrm>
            <a:off x="1096637" y="5612056"/>
            <a:ext cx="2735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0" name="Google Shape;240;p13"/>
          <p:cNvCxnSpPr/>
          <p:nvPr/>
        </p:nvCxnSpPr>
        <p:spPr>
          <a:xfrm>
            <a:off x="2464800" y="5895167"/>
            <a:ext cx="1367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1" name="Google Shape;241;p13"/>
          <p:cNvCxnSpPr/>
          <p:nvPr/>
        </p:nvCxnSpPr>
        <p:spPr>
          <a:xfrm>
            <a:off x="1096637" y="6195233"/>
            <a:ext cx="27356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2" name="Google Shape;242;p13"/>
          <p:cNvCxnSpPr/>
          <p:nvPr/>
        </p:nvCxnSpPr>
        <p:spPr>
          <a:xfrm>
            <a:off x="5149700" y="265210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3" name="Google Shape;243;p13"/>
          <p:cNvCxnSpPr/>
          <p:nvPr/>
        </p:nvCxnSpPr>
        <p:spPr>
          <a:xfrm>
            <a:off x="5149700" y="3169293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4" name="Google Shape;244;p13"/>
          <p:cNvCxnSpPr/>
          <p:nvPr/>
        </p:nvCxnSpPr>
        <p:spPr>
          <a:xfrm>
            <a:off x="5149700" y="3862493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5" name="Google Shape;245;p13"/>
          <p:cNvCxnSpPr/>
          <p:nvPr/>
        </p:nvCxnSpPr>
        <p:spPr>
          <a:xfrm>
            <a:off x="5149700" y="4322077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6" name="Google Shape;246;p13"/>
          <p:cNvCxnSpPr/>
          <p:nvPr/>
        </p:nvCxnSpPr>
        <p:spPr>
          <a:xfrm>
            <a:off x="5149700" y="4586173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7" name="Google Shape;247;p13"/>
          <p:cNvCxnSpPr/>
          <p:nvPr/>
        </p:nvCxnSpPr>
        <p:spPr>
          <a:xfrm>
            <a:off x="5149700" y="5045744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8" name="Google Shape;248;p13"/>
          <p:cNvCxnSpPr/>
          <p:nvPr/>
        </p:nvCxnSpPr>
        <p:spPr>
          <a:xfrm>
            <a:off x="5149700" y="530984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9" name="Google Shape;249;p13"/>
          <p:cNvCxnSpPr/>
          <p:nvPr/>
        </p:nvCxnSpPr>
        <p:spPr>
          <a:xfrm>
            <a:off x="5149700" y="6146077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0" name="Google Shape;250;p13"/>
          <p:cNvCxnSpPr/>
          <p:nvPr/>
        </p:nvCxnSpPr>
        <p:spPr>
          <a:xfrm>
            <a:off x="5149700" y="6410173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1" name="Google Shape;251;p13"/>
          <p:cNvCxnSpPr/>
          <p:nvPr/>
        </p:nvCxnSpPr>
        <p:spPr>
          <a:xfrm>
            <a:off x="8659833" y="243440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2" name="Google Shape;252;p13"/>
          <p:cNvCxnSpPr/>
          <p:nvPr/>
        </p:nvCxnSpPr>
        <p:spPr>
          <a:xfrm>
            <a:off x="8659833" y="265880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3" name="Google Shape;253;p13"/>
          <p:cNvCxnSpPr/>
          <p:nvPr/>
        </p:nvCxnSpPr>
        <p:spPr>
          <a:xfrm>
            <a:off x="8659833" y="288320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4" name="Google Shape;254;p13"/>
          <p:cNvCxnSpPr/>
          <p:nvPr/>
        </p:nvCxnSpPr>
        <p:spPr>
          <a:xfrm>
            <a:off x="8659833" y="3696621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5" name="Google Shape;255;p13"/>
          <p:cNvCxnSpPr/>
          <p:nvPr/>
        </p:nvCxnSpPr>
        <p:spPr>
          <a:xfrm>
            <a:off x="8659833" y="3921021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6" name="Google Shape;256;p13"/>
          <p:cNvCxnSpPr/>
          <p:nvPr/>
        </p:nvCxnSpPr>
        <p:spPr>
          <a:xfrm>
            <a:off x="8659833" y="455098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7" name="Google Shape;257;p13"/>
          <p:cNvCxnSpPr/>
          <p:nvPr/>
        </p:nvCxnSpPr>
        <p:spPr>
          <a:xfrm>
            <a:off x="8659833" y="4775380"/>
            <a:ext cx="2674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Microsoft Macintosh PowerPoint</Application>
  <PresentationFormat>Widescreen</PresentationFormat>
  <Paragraphs>64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 ExtraBold</vt:lpstr>
      <vt:lpstr>Source Sans Pro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Roxanna de la Fuente Rodriguez</dc:creator>
  <cp:lastModifiedBy>Roxanna de la Fuente Rodriguez</cp:lastModifiedBy>
  <cp:revision>1</cp:revision>
  <dcterms:created xsi:type="dcterms:W3CDTF">2023-01-27T04:25:28Z</dcterms:created>
  <dcterms:modified xsi:type="dcterms:W3CDTF">2023-01-27T04:26:20Z</dcterms:modified>
</cp:coreProperties>
</file>